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317" r:id="rId2"/>
    <p:sldId id="331" r:id="rId3"/>
    <p:sldId id="330" r:id="rId4"/>
    <p:sldId id="336" r:id="rId5"/>
    <p:sldId id="345" r:id="rId6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1FF"/>
    <a:srgbClr val="430086"/>
    <a:srgbClr val="6600CC"/>
    <a:srgbClr val="2A045C"/>
    <a:srgbClr val="E6E6E6"/>
    <a:srgbClr val="0000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38" y="-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02613-0507-4A3A-A74E-258E0BA91788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F1D1-5718-4995-8CB2-B7D1EA1EE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5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9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2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0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1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1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9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3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9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8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8351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Инициативный проект –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участие населения в местном самоуправлении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075805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Хвощевская Татьяна Витальевна,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начальник отдела развития гражданских инициатив, администрация города Югорска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6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" y="-9465"/>
            <a:ext cx="9160826" cy="515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339502"/>
            <a:ext cx="300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A045C"/>
                </a:solidFill>
              </a:rPr>
              <a:t>Инициативный проект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9" y="2509034"/>
            <a:ext cx="7053263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4648" y="739612"/>
            <a:ext cx="300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A045C"/>
                </a:solidFill>
              </a:rPr>
              <a:t>предлагают</a:t>
            </a:r>
            <a:r>
              <a:rPr lang="ru-RU" sz="2000" b="1" dirty="0" smtClean="0">
                <a:solidFill>
                  <a:srgbClr val="2A045C"/>
                </a:solidFill>
              </a:rPr>
              <a:t>, разрабатывают, утверждают, </a:t>
            </a:r>
            <a:r>
              <a:rPr lang="ru-RU" sz="2000" b="1" dirty="0" smtClean="0">
                <a:solidFill>
                  <a:srgbClr val="2A045C"/>
                </a:solidFill>
              </a:rPr>
              <a:t>контролируют:</a:t>
            </a:r>
          </a:p>
          <a:p>
            <a:r>
              <a:rPr lang="ru-RU" sz="2000" b="1" dirty="0" smtClean="0">
                <a:solidFill>
                  <a:srgbClr val="2A045C"/>
                </a:solidFill>
              </a:rPr>
              <a:t>ГРАЖДАНЕ</a:t>
            </a:r>
            <a:endParaRPr lang="ru-RU" sz="2000" b="1" dirty="0" smtClean="0">
              <a:solidFill>
                <a:srgbClr val="2A04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" y="-29973"/>
            <a:ext cx="9160826" cy="515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1269"/>
            <a:ext cx="648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A045C"/>
                </a:solidFill>
                <a:latin typeface="+mj-lt"/>
              </a:rPr>
              <a:t>С 2021 по 2024 годы в Югорске </a:t>
            </a:r>
            <a:r>
              <a:rPr lang="ru-RU" sz="1600" b="1" dirty="0">
                <a:solidFill>
                  <a:srgbClr val="2A045C"/>
                </a:solidFill>
                <a:latin typeface="+mj-lt"/>
              </a:rPr>
              <a:t>реализовано </a:t>
            </a:r>
            <a:r>
              <a:rPr lang="ru-RU" sz="1600" b="1" dirty="0" smtClean="0">
                <a:solidFill>
                  <a:srgbClr val="2A045C"/>
                </a:solidFill>
                <a:latin typeface="+mj-lt"/>
              </a:rPr>
              <a:t>9 </a:t>
            </a:r>
            <a:r>
              <a:rPr lang="ru-RU" sz="1600" b="1" dirty="0" smtClean="0">
                <a:solidFill>
                  <a:srgbClr val="2A045C"/>
                </a:solidFill>
                <a:latin typeface="+mj-lt"/>
              </a:rPr>
              <a:t>проектов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8008" y="508944"/>
            <a:ext cx="99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A045C"/>
                </a:solidFill>
                <a:latin typeface="+mj-lt"/>
              </a:rPr>
              <a:t>2021 год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5047" y="1242390"/>
            <a:ext cx="99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A045C"/>
                </a:solidFill>
                <a:latin typeface="+mj-lt"/>
              </a:rPr>
              <a:t>2022 год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2773" y="2083663"/>
            <a:ext cx="99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A045C"/>
                </a:solidFill>
                <a:latin typeface="+mj-lt"/>
              </a:rPr>
              <a:t>2023 год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23254" y="503424"/>
            <a:ext cx="5701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1) Строительство </a:t>
            </a:r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централизованного водопровода в 16А </a:t>
            </a:r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микрорайоне</a:t>
            </a:r>
          </a:p>
          <a:p>
            <a:r>
              <a:rPr lang="ru-RU" sz="1400" dirty="0" smtClean="0">
                <a:solidFill>
                  <a:srgbClr val="2A045C"/>
                </a:solidFill>
              </a:rPr>
              <a:t>2) Благоустройство </a:t>
            </a:r>
            <a:r>
              <a:rPr lang="ru-RU" sz="1400" dirty="0">
                <a:solidFill>
                  <a:srgbClr val="2A045C"/>
                </a:solidFill>
              </a:rPr>
              <a:t>территории возле духовно-просветительского  центра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12910" y="1245100"/>
            <a:ext cx="5701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1) Благоустройство </a:t>
            </a:r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дворовой территории у МКД №1, №3, №5 по ул.40 лет </a:t>
            </a:r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Победы</a:t>
            </a:r>
          </a:p>
          <a:p>
            <a:r>
              <a:rPr lang="ru-RU" sz="1400" dirty="0" smtClean="0">
                <a:solidFill>
                  <a:srgbClr val="2A045C"/>
                </a:solidFill>
              </a:rPr>
              <a:t>2) Благоустройство </a:t>
            </a:r>
            <a:r>
              <a:rPr lang="ru-RU" sz="1400" dirty="0">
                <a:solidFill>
                  <a:srgbClr val="2A045C"/>
                </a:solidFill>
              </a:rPr>
              <a:t>микрорайона в границах ТОС «Снегири</a:t>
            </a:r>
            <a:r>
              <a:rPr lang="ru-RU" sz="1400" dirty="0" smtClean="0">
                <a:solidFill>
                  <a:srgbClr val="2A045C"/>
                </a:solidFill>
              </a:rPr>
              <a:t>»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63465" y="2083663"/>
            <a:ext cx="5701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1) Строительство </a:t>
            </a:r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тротуара по ул. </a:t>
            </a:r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Агиришская</a:t>
            </a:r>
          </a:p>
          <a:p>
            <a:pPr lvl="0"/>
            <a:r>
              <a:rPr lang="ru-RU" sz="1400" dirty="0" smtClean="0">
                <a:solidFill>
                  <a:srgbClr val="2A045C"/>
                </a:solidFill>
              </a:rPr>
              <a:t>2) Устройство </a:t>
            </a:r>
            <a:r>
              <a:rPr lang="ru-RU" sz="1400" dirty="0">
                <a:solidFill>
                  <a:srgbClr val="2A045C"/>
                </a:solidFill>
              </a:rPr>
              <a:t>новой сцены и присценической площадки в музее Суеват </a:t>
            </a:r>
            <a:r>
              <a:rPr lang="ru-RU" sz="1400" dirty="0" smtClean="0">
                <a:solidFill>
                  <a:srgbClr val="2A045C"/>
                </a:solidFill>
              </a:rPr>
              <a:t>пауль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2773" y="2820092"/>
            <a:ext cx="930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A045C"/>
                </a:solidFill>
                <a:latin typeface="+mj-lt"/>
              </a:rPr>
              <a:t>2024 </a:t>
            </a:r>
            <a:r>
              <a:rPr lang="ru-RU" sz="1600" dirty="0" smtClean="0">
                <a:solidFill>
                  <a:srgbClr val="2A045C"/>
                </a:solidFill>
                <a:latin typeface="+mj-lt"/>
              </a:rPr>
              <a:t>год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63465" y="2820092"/>
            <a:ext cx="5701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A045C"/>
                </a:solidFill>
                <a:latin typeface="+mj-lt"/>
              </a:rPr>
              <a:t>1) Модернизация химчистки и прачечной на базе МАУ «Гелиос»</a:t>
            </a:r>
          </a:p>
          <a:p>
            <a:pPr lvl="0"/>
            <a:r>
              <a:rPr lang="ru-RU" sz="1400" dirty="0" smtClean="0">
                <a:solidFill>
                  <a:srgbClr val="2A045C"/>
                </a:solidFill>
              </a:rPr>
              <a:t>2) Модернизация общественного пространства по ул. Газовиков</a:t>
            </a:r>
          </a:p>
          <a:p>
            <a:pPr lvl="0"/>
            <a:r>
              <a:rPr lang="ru-RU" sz="1400" dirty="0" smtClean="0">
                <a:solidFill>
                  <a:srgbClr val="2A045C"/>
                </a:solidFill>
              </a:rPr>
              <a:t>3) Благоустройство территории по ул. Чкалова</a:t>
            </a:r>
            <a:endParaRPr lang="ru-RU" sz="14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13542"/>
              </p:ext>
            </p:extLst>
          </p:nvPr>
        </p:nvGraphicFramePr>
        <p:xfrm>
          <a:off x="332772" y="3626326"/>
          <a:ext cx="6794478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59"/>
                <a:gridCol w="1578710"/>
                <a:gridCol w="1722228"/>
                <a:gridCol w="1398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Общая сумма расходов на реализацию проектов</a:t>
                      </a:r>
                      <a:endParaRPr lang="ru-RU" sz="1200" b="0" dirty="0"/>
                    </a:p>
                  </a:txBody>
                  <a:tcPr>
                    <a:solidFill>
                      <a:srgbClr val="430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бюджет ХМАО-Югры</a:t>
                      </a:r>
                      <a:endParaRPr lang="ru-RU" sz="1200" b="0" dirty="0"/>
                    </a:p>
                  </a:txBody>
                  <a:tcPr>
                    <a:solidFill>
                      <a:srgbClr val="430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бюджет города Югорска</a:t>
                      </a:r>
                      <a:endParaRPr lang="ru-RU" sz="1200" b="0" dirty="0"/>
                    </a:p>
                  </a:txBody>
                  <a:tcPr>
                    <a:solidFill>
                      <a:srgbClr val="430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инициативные платежи</a:t>
                      </a:r>
                      <a:endParaRPr lang="ru-RU" sz="1200" b="0" dirty="0"/>
                    </a:p>
                  </a:txBody>
                  <a:tcPr>
                    <a:solidFill>
                      <a:srgbClr val="430086"/>
                    </a:solidFill>
                  </a:tcPr>
                </a:tc>
              </a:tr>
              <a:tr h="2804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129,2 </a:t>
                      </a:r>
                      <a:r>
                        <a:rPr lang="ru-RU" sz="1400" dirty="0" smtClean="0"/>
                        <a:t>млн. рублей</a:t>
                      </a:r>
                      <a:endParaRPr lang="ru-RU" sz="1400" dirty="0"/>
                    </a:p>
                  </a:txBody>
                  <a:tcPr>
                    <a:solidFill>
                      <a:srgbClr val="AB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72,8 </a:t>
                      </a:r>
                      <a:r>
                        <a:rPr lang="ru-RU" sz="1400" dirty="0" smtClean="0"/>
                        <a:t>млн. рублей</a:t>
                      </a:r>
                      <a:endParaRPr lang="ru-RU" sz="1400" dirty="0"/>
                    </a:p>
                  </a:txBody>
                  <a:tcPr>
                    <a:solidFill>
                      <a:srgbClr val="AB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54,3 </a:t>
                      </a:r>
                      <a:r>
                        <a:rPr lang="ru-RU" sz="1400" dirty="0" smtClean="0"/>
                        <a:t>млн. рублей</a:t>
                      </a:r>
                      <a:endParaRPr lang="ru-RU" sz="1400" dirty="0"/>
                    </a:p>
                  </a:txBody>
                  <a:tcPr>
                    <a:solidFill>
                      <a:srgbClr val="AB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 </a:t>
                      </a:r>
                      <a:r>
                        <a:rPr lang="ru-RU" sz="1400" dirty="0" smtClean="0"/>
                        <a:t>млн. рублей</a:t>
                      </a:r>
                      <a:endParaRPr lang="ru-RU" sz="1400" dirty="0"/>
                    </a:p>
                  </a:txBody>
                  <a:tcPr>
                    <a:solidFill>
                      <a:srgbClr val="AB81FF">
                        <a:alpha val="45882"/>
                      </a:srgbClr>
                    </a:solidFill>
                  </a:tcPr>
                </a:tc>
              </a:tr>
              <a:tr h="2792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>
                    <a:solidFill>
                      <a:srgbClr val="AB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56,36%</a:t>
                      </a:r>
                      <a:endParaRPr lang="ru-RU" sz="1400" dirty="0"/>
                    </a:p>
                  </a:txBody>
                  <a:tcPr>
                    <a:solidFill>
                      <a:srgbClr val="AB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42,03%</a:t>
                      </a:r>
                      <a:endParaRPr lang="ru-RU" sz="1400" dirty="0"/>
                    </a:p>
                  </a:txBody>
                  <a:tcPr>
                    <a:solidFill>
                      <a:srgbClr val="AB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1,61%</a:t>
                      </a:r>
                      <a:endParaRPr lang="ru-RU" sz="1400" dirty="0"/>
                    </a:p>
                  </a:txBody>
                  <a:tcPr>
                    <a:solidFill>
                      <a:srgbClr val="AB81FF">
                        <a:alpha val="45882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4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" y="-9465"/>
            <a:ext cx="9160826" cy="515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5436" y="411510"/>
            <a:ext cx="6580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rgbClr val="2A045C"/>
                </a:solidFill>
              </a:rPr>
              <a:t>В основе инициативного проекта - </a:t>
            </a:r>
            <a:r>
              <a:rPr lang="ru-RU" sz="1600" b="1" dirty="0">
                <a:solidFill>
                  <a:srgbClr val="2A045C"/>
                </a:solidFill>
              </a:rPr>
              <a:t>решение приоритетного вопроса для жителей города</a:t>
            </a:r>
            <a:r>
              <a:rPr lang="ru-RU" sz="1600" dirty="0" smtClean="0">
                <a:solidFill>
                  <a:srgbClr val="2A045C"/>
                </a:solidFill>
              </a:rPr>
              <a:t>.</a:t>
            </a:r>
          </a:p>
          <a:p>
            <a:pPr lvl="0"/>
            <a:endParaRPr lang="ru-RU" sz="1600" dirty="0">
              <a:solidFill>
                <a:srgbClr val="2A045C"/>
              </a:solidFill>
            </a:endParaRPr>
          </a:p>
          <a:p>
            <a:pPr lvl="0"/>
            <a:r>
              <a:rPr lang="ru-RU" sz="1600" dirty="0">
                <a:solidFill>
                  <a:srgbClr val="2A045C"/>
                </a:solidFill>
              </a:rPr>
              <a:t>Важно! Проблема, лежащая в основе инициативного проекта, должна </a:t>
            </a:r>
            <a:r>
              <a:rPr lang="ru-RU" sz="1600" b="1" dirty="0">
                <a:solidFill>
                  <a:srgbClr val="2A045C"/>
                </a:solidFill>
              </a:rPr>
              <a:t>соответствовать вопросам местного значения </a:t>
            </a:r>
            <a:r>
              <a:rPr lang="ru-RU" sz="1600" dirty="0">
                <a:solidFill>
                  <a:srgbClr val="2A045C"/>
                </a:solidFill>
              </a:rPr>
              <a:t>или иных вопросов, право решения которых, предоставлено органам местного самоуправления</a:t>
            </a:r>
          </a:p>
          <a:p>
            <a:pPr lvl="0"/>
            <a:r>
              <a:rPr lang="ru-RU" sz="1600" dirty="0">
                <a:solidFill>
                  <a:srgbClr val="2A045C"/>
                </a:solidFill>
              </a:rPr>
              <a:t>и </a:t>
            </a:r>
            <a:r>
              <a:rPr lang="ru-RU" sz="1600" b="1" dirty="0">
                <a:solidFill>
                  <a:srgbClr val="2A045C"/>
                </a:solidFill>
              </a:rPr>
              <a:t>соответствовать приоритетам развития </a:t>
            </a:r>
            <a:r>
              <a:rPr lang="ru-RU" sz="1600" b="1" dirty="0" smtClean="0">
                <a:solidFill>
                  <a:srgbClr val="2A045C"/>
                </a:solidFill>
              </a:rPr>
              <a:t>города</a:t>
            </a:r>
            <a:r>
              <a:rPr lang="ru-RU" sz="1600" dirty="0" smtClean="0">
                <a:solidFill>
                  <a:srgbClr val="2A045C"/>
                </a:solidFill>
              </a:rPr>
              <a:t>.</a:t>
            </a:r>
            <a:endParaRPr lang="ru-RU" sz="1600" dirty="0">
              <a:solidFill>
                <a:srgbClr val="2A045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46" y="2631405"/>
            <a:ext cx="35052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" y="-9465"/>
            <a:ext cx="9160826" cy="515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39552" y="735546"/>
            <a:ext cx="6408712" cy="318635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18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Отдел </a:t>
            </a:r>
            <a:r>
              <a:rPr 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развития гражданских инициатив администрации города Югорска</a:t>
            </a:r>
          </a:p>
          <a:p>
            <a:pPr marL="109728" indent="0">
              <a:buNone/>
            </a:pPr>
            <a:endParaRPr lang="ru-RU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5-01-00</a:t>
            </a:r>
          </a:p>
          <a:p>
            <a:pPr marL="109728" indent="0">
              <a:buNone/>
            </a:pPr>
            <a:r>
              <a:rPr lang="ru-RU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Хвощевская</a:t>
            </a:r>
            <a:r>
              <a:rPr 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 Татьяна Витальевна</a:t>
            </a:r>
          </a:p>
          <a:p>
            <a:pPr marL="109728" indent="0">
              <a:buNone/>
            </a:pPr>
            <a:r>
              <a:rPr 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Губина Элла Алексеевна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01" y="3147814"/>
            <a:ext cx="24812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3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2171</TotalTime>
  <Words>234</Words>
  <Application>Microsoft Office PowerPoint</Application>
  <PresentationFormat>Экран (16:9)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Инициативный проект «Благоустройство дворовой территории многоквартирных домов №1, №3, №5 по улице 40 лет Победы»</dc:title>
  <dc:creator>Хвощевская Татьяна Витальевна</dc:creator>
  <cp:lastModifiedBy>Абаева Ирина Ивановна</cp:lastModifiedBy>
  <cp:revision>157</cp:revision>
  <cp:lastPrinted>2024-02-12T13:22:33Z</cp:lastPrinted>
  <dcterms:created xsi:type="dcterms:W3CDTF">2022-02-21T12:50:31Z</dcterms:created>
  <dcterms:modified xsi:type="dcterms:W3CDTF">2025-05-26T11:19:10Z</dcterms:modified>
</cp:coreProperties>
</file>